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Fira Sans Medium"/>
      <p:regular r:id="rId22"/>
      <p:bold r:id="rId23"/>
      <p:italic r:id="rId24"/>
      <p:boldItalic r:id="rId25"/>
    </p:embeddedFont>
    <p:embeddedFont>
      <p:font typeface="Fira Sans SemiBold"/>
      <p:regular r:id="rId26"/>
      <p:bold r:id="rId27"/>
      <p:italic r:id="rId28"/>
      <p:boldItalic r:id="rId29"/>
    </p:embeddedFont>
    <p:embeddedFont>
      <p:font typeface="Fira Sans"/>
      <p:regular r:id="rId30"/>
      <p:bold r:id="rId31"/>
      <p:italic r:id="rId32"/>
      <p:boldItalic r:id="rId33"/>
    </p:embeddedFont>
    <p:embeddedFont>
      <p:font typeface="Fira Sans Light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FiraSansMedium-regular.fntdata"/><Relationship Id="rId21" Type="http://schemas.openxmlformats.org/officeDocument/2006/relationships/slide" Target="slides/slide17.xml"/><Relationship Id="rId24" Type="http://schemas.openxmlformats.org/officeDocument/2006/relationships/font" Target="fonts/FiraSansMedium-italic.fntdata"/><Relationship Id="rId23" Type="http://schemas.openxmlformats.org/officeDocument/2006/relationships/font" Target="fonts/FiraSansMedium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FiraSansSemiBold-regular.fntdata"/><Relationship Id="rId25" Type="http://schemas.openxmlformats.org/officeDocument/2006/relationships/font" Target="fonts/FiraSansMedium-boldItalic.fntdata"/><Relationship Id="rId28" Type="http://schemas.openxmlformats.org/officeDocument/2006/relationships/font" Target="fonts/FiraSansSemiBold-italic.fntdata"/><Relationship Id="rId27" Type="http://schemas.openxmlformats.org/officeDocument/2006/relationships/font" Target="fonts/FiraSansSemiBol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FiraSansSemiBold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FiraSans-bold.fntdata"/><Relationship Id="rId30" Type="http://schemas.openxmlformats.org/officeDocument/2006/relationships/font" Target="fonts/FiraSans-regular.fntdata"/><Relationship Id="rId11" Type="http://schemas.openxmlformats.org/officeDocument/2006/relationships/slide" Target="slides/slide7.xml"/><Relationship Id="rId33" Type="http://schemas.openxmlformats.org/officeDocument/2006/relationships/font" Target="fonts/FiraSans-boldItalic.fntdata"/><Relationship Id="rId10" Type="http://schemas.openxmlformats.org/officeDocument/2006/relationships/slide" Target="slides/slide6.xml"/><Relationship Id="rId32" Type="http://schemas.openxmlformats.org/officeDocument/2006/relationships/font" Target="fonts/FiraSans-italic.fntdata"/><Relationship Id="rId13" Type="http://schemas.openxmlformats.org/officeDocument/2006/relationships/slide" Target="slides/slide9.xml"/><Relationship Id="rId35" Type="http://schemas.openxmlformats.org/officeDocument/2006/relationships/font" Target="fonts/FiraSansLight-bold.fntdata"/><Relationship Id="rId12" Type="http://schemas.openxmlformats.org/officeDocument/2006/relationships/slide" Target="slides/slide8.xml"/><Relationship Id="rId34" Type="http://schemas.openxmlformats.org/officeDocument/2006/relationships/font" Target="fonts/FiraSansLight-regular.fntdata"/><Relationship Id="rId15" Type="http://schemas.openxmlformats.org/officeDocument/2006/relationships/slide" Target="slides/slide11.xml"/><Relationship Id="rId37" Type="http://schemas.openxmlformats.org/officeDocument/2006/relationships/font" Target="fonts/FiraSansLight-boldItalic.fntdata"/><Relationship Id="rId14" Type="http://schemas.openxmlformats.org/officeDocument/2006/relationships/slide" Target="slides/slide10.xml"/><Relationship Id="rId36" Type="http://schemas.openxmlformats.org/officeDocument/2006/relationships/font" Target="fonts/FiraSansLight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2fe872c93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02fe872c9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4c6a1604f_0_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04c6a1604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4e57cb052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04e57cb05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4c6a1604f_0_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4c6a1604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4c6a1604f_0_8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04c6a1604f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04c6a1604f_0_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04c6a1604f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04c6a1604f_0_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04c6a1604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c6a1604f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c6a1604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4c6a1604f_0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4c6a1604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4c6a1604f_0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04c6a1604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4c6a1604f_0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04c6a1604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4c6a1604f_0_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04c6a1604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2fe872c93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2fe872c9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4c6a1604f_0_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4c6a1604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4c6a1604f_0_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04c6a1604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gradFill>
          <a:gsLst>
            <a:gs pos="0">
              <a:schemeClr val="accent1"/>
            </a:gs>
            <a:gs pos="100000">
              <a:schemeClr val="dk1"/>
            </a:gs>
          </a:gsLst>
          <a:lin ang="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745725" y="0"/>
            <a:ext cx="4406366" cy="5143500"/>
          </a:xfrm>
          <a:custGeom>
            <a:rect b="b" l="l" r="r" t="t"/>
            <a:pathLst>
              <a:path extrusionOk="0" h="6858000" w="6228079">
                <a:moveTo>
                  <a:pt x="0" y="0"/>
                </a:moveTo>
                <a:cubicBezTo>
                  <a:pt x="1192022" y="1180275"/>
                  <a:pt x="1930400" y="2817749"/>
                  <a:pt x="1930400" y="4627690"/>
                </a:cubicBezTo>
                <a:cubicBezTo>
                  <a:pt x="1931225" y="5388331"/>
                  <a:pt x="1798574" y="6143219"/>
                  <a:pt x="1538478" y="6858000"/>
                </a:cubicBezTo>
                <a:lnTo>
                  <a:pt x="6228080" y="6858000"/>
                </a:lnTo>
                <a:lnTo>
                  <a:pt x="622808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4907910" y="0"/>
            <a:ext cx="4243868" cy="5143500"/>
          </a:xfrm>
          <a:custGeom>
            <a:rect b="b" l="l" r="r" t="t"/>
            <a:pathLst>
              <a:path extrusionOk="0" h="6858000" w="5998400">
                <a:moveTo>
                  <a:pt x="2752407" y="0"/>
                </a:moveTo>
                <a:cubicBezTo>
                  <a:pt x="2856294" y="466997"/>
                  <a:pt x="2908554" y="943991"/>
                  <a:pt x="2908300" y="1422400"/>
                </a:cubicBezTo>
                <a:cubicBezTo>
                  <a:pt x="2908300" y="3686239"/>
                  <a:pt x="1753171" y="5680139"/>
                  <a:pt x="0" y="6847206"/>
                </a:cubicBezTo>
                <a:lnTo>
                  <a:pt x="0" y="6858000"/>
                </a:lnTo>
                <a:lnTo>
                  <a:pt x="5998401" y="6858000"/>
                </a:lnTo>
                <a:lnTo>
                  <a:pt x="5998401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571500" rotWithShape="0" algn="bl" dir="10800000" dist="19050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6451122" y="0"/>
            <a:ext cx="2697686" cy="3605879"/>
          </a:xfrm>
          <a:custGeom>
            <a:rect b="b" l="l" r="r" t="t"/>
            <a:pathLst>
              <a:path extrusionOk="0" h="4807839" w="3812984">
                <a:moveTo>
                  <a:pt x="3812984" y="4807839"/>
                </a:moveTo>
                <a:lnTo>
                  <a:pt x="3812984" y="0"/>
                </a:lnTo>
                <a:lnTo>
                  <a:pt x="0" y="0"/>
                </a:lnTo>
                <a:cubicBezTo>
                  <a:pt x="1961959" y="853313"/>
                  <a:pt x="3421634" y="2644648"/>
                  <a:pt x="3812984" y="4807839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571500" rotWithShape="0" algn="bl" dir="10800000" dist="19050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779100" y="1991825"/>
            <a:ext cx="55776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lor">
  <p:cSld name="BLANK_1">
    <p:bg>
      <p:bgPr>
        <a:gradFill>
          <a:gsLst>
            <a:gs pos="0">
              <a:schemeClr val="accent2"/>
            </a:gs>
            <a:gs pos="72000">
              <a:schemeClr val="accent3"/>
            </a:gs>
            <a:gs pos="100000">
              <a:schemeClr val="accent3"/>
            </a:gs>
          </a:gsLst>
          <a:lin ang="5400700" scaled="0"/>
        </a:gra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1"/>
          <p:cNvSpPr/>
          <p:nvPr/>
        </p:nvSpPr>
        <p:spPr>
          <a:xfrm>
            <a:off x="721700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solidFill>
            <a:srgbClr val="FFFFFF">
              <a:alpha val="206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1"/>
          <p:cNvSpPr/>
          <p:nvPr/>
        </p:nvSpPr>
        <p:spPr>
          <a:xfrm>
            <a:off x="7366595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solidFill>
            <a:srgbClr val="FFFFFF">
              <a:alpha val="206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1"/>
          <p:cNvSpPr/>
          <p:nvPr/>
        </p:nvSpPr>
        <p:spPr>
          <a:xfrm>
            <a:off x="7765453" y="0"/>
            <a:ext cx="1378552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solidFill>
            <a:srgbClr val="FFFFFF">
              <a:alpha val="206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1"/>
          <p:cNvSpPr/>
          <p:nvPr/>
        </p:nvSpPr>
        <p:spPr>
          <a:xfrm rot="10800000">
            <a:off x="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solidFill>
            <a:srgbClr val="FFFFFF">
              <a:alpha val="206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1"/>
          <p:cNvSpPr/>
          <p:nvPr/>
        </p:nvSpPr>
        <p:spPr>
          <a:xfrm rot="10800000">
            <a:off x="7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solidFill>
            <a:srgbClr val="FFFFFF">
              <a:alpha val="206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1"/>
          <p:cNvSpPr/>
          <p:nvPr/>
        </p:nvSpPr>
        <p:spPr>
          <a:xfrm rot="10800000">
            <a:off x="9" y="3749421"/>
            <a:ext cx="1378553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solidFill>
            <a:srgbClr val="FFFFFF">
              <a:alpha val="206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gradFill>
          <a:gsLst>
            <a:gs pos="0">
              <a:schemeClr val="accent4"/>
            </a:gs>
            <a:gs pos="100000">
              <a:schemeClr val="accent2"/>
            </a:gs>
          </a:gsLst>
          <a:lin ang="0" scaled="0"/>
        </a:gra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4745725" y="0"/>
            <a:ext cx="4406366" cy="5143500"/>
          </a:xfrm>
          <a:custGeom>
            <a:rect b="b" l="l" r="r" t="t"/>
            <a:pathLst>
              <a:path extrusionOk="0" h="6858000" w="6228079">
                <a:moveTo>
                  <a:pt x="0" y="0"/>
                </a:moveTo>
                <a:cubicBezTo>
                  <a:pt x="1192022" y="1180275"/>
                  <a:pt x="1930400" y="2817749"/>
                  <a:pt x="1930400" y="4627690"/>
                </a:cubicBezTo>
                <a:cubicBezTo>
                  <a:pt x="1931225" y="5388331"/>
                  <a:pt x="1798574" y="6143219"/>
                  <a:pt x="1538478" y="6858000"/>
                </a:cubicBezTo>
                <a:lnTo>
                  <a:pt x="6228080" y="6858000"/>
                </a:lnTo>
                <a:lnTo>
                  <a:pt x="622808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571500" rotWithShape="0" algn="bl" dir="10800000" dist="19050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/>
          <p:nvPr/>
        </p:nvSpPr>
        <p:spPr>
          <a:xfrm>
            <a:off x="4907910" y="0"/>
            <a:ext cx="4243868" cy="5143500"/>
          </a:xfrm>
          <a:custGeom>
            <a:rect b="b" l="l" r="r" t="t"/>
            <a:pathLst>
              <a:path extrusionOk="0" h="6858000" w="5998400">
                <a:moveTo>
                  <a:pt x="2752407" y="0"/>
                </a:moveTo>
                <a:cubicBezTo>
                  <a:pt x="2856294" y="466997"/>
                  <a:pt x="2908554" y="943991"/>
                  <a:pt x="2908300" y="1422400"/>
                </a:cubicBezTo>
                <a:cubicBezTo>
                  <a:pt x="2908300" y="3686239"/>
                  <a:pt x="1753171" y="5680139"/>
                  <a:pt x="0" y="6847206"/>
                </a:cubicBezTo>
                <a:lnTo>
                  <a:pt x="0" y="6858000"/>
                </a:lnTo>
                <a:lnTo>
                  <a:pt x="5998401" y="6858000"/>
                </a:lnTo>
                <a:lnTo>
                  <a:pt x="5998401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571500" rotWithShape="0" algn="bl" dir="10800000" dist="19050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6451122" y="0"/>
            <a:ext cx="2697686" cy="3605879"/>
          </a:xfrm>
          <a:custGeom>
            <a:rect b="b" l="l" r="r" t="t"/>
            <a:pathLst>
              <a:path extrusionOk="0" h="4807839" w="3812984">
                <a:moveTo>
                  <a:pt x="3812984" y="4807839"/>
                </a:moveTo>
                <a:lnTo>
                  <a:pt x="3812984" y="0"/>
                </a:lnTo>
                <a:lnTo>
                  <a:pt x="0" y="0"/>
                </a:lnTo>
                <a:cubicBezTo>
                  <a:pt x="1961959" y="853313"/>
                  <a:pt x="3421634" y="2644648"/>
                  <a:pt x="3812984" y="480783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0" rotWithShape="0" algn="bl" dir="10800000" dist="19050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3"/>
          <p:cNvSpPr txBox="1"/>
          <p:nvPr>
            <p:ph type="ctrTitle"/>
          </p:nvPr>
        </p:nvSpPr>
        <p:spPr>
          <a:xfrm>
            <a:off x="779100" y="1984688"/>
            <a:ext cx="5040600" cy="63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79100" y="2713913"/>
            <a:ext cx="5040600" cy="44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idx="1" type="body"/>
          </p:nvPr>
        </p:nvSpPr>
        <p:spPr>
          <a:xfrm>
            <a:off x="1777400" y="2161800"/>
            <a:ext cx="55893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406400" lvl="0" marL="457200" rtl="0" algn="ctr">
              <a:spcBef>
                <a:spcPts val="0"/>
              </a:spcBef>
              <a:spcAft>
                <a:spcPts val="0"/>
              </a:spcAft>
              <a:buSzPts val="2800"/>
              <a:buFont typeface="Fira Sans Medium"/>
              <a:buChar char="●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indent="-406400" lvl="1" marL="914400" rtl="0" algn="ctr">
              <a:spcBef>
                <a:spcPts val="800"/>
              </a:spcBef>
              <a:spcAft>
                <a:spcPts val="0"/>
              </a:spcAft>
              <a:buSzPts val="2800"/>
              <a:buFont typeface="Fira Sans Medium"/>
              <a:buChar char="○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2pPr>
            <a:lvl3pPr indent="-406400" lvl="2" marL="1371600" rtl="0" algn="ctr">
              <a:spcBef>
                <a:spcPts val="800"/>
              </a:spcBef>
              <a:spcAft>
                <a:spcPts val="0"/>
              </a:spcAft>
              <a:buSzPts val="2800"/>
              <a:buFont typeface="Fira Sans Medium"/>
              <a:buChar char="■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3pPr>
            <a:lvl4pPr indent="-406400" lvl="3" marL="1828800" rtl="0" algn="ctr">
              <a:spcBef>
                <a:spcPts val="800"/>
              </a:spcBef>
              <a:spcAft>
                <a:spcPts val="0"/>
              </a:spcAft>
              <a:buSzPts val="2800"/>
              <a:buFont typeface="Fira Sans Medium"/>
              <a:buChar char="●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4pPr>
            <a:lvl5pPr indent="-406400" lvl="4" marL="2286000" rtl="0" algn="ctr">
              <a:spcBef>
                <a:spcPts val="800"/>
              </a:spcBef>
              <a:spcAft>
                <a:spcPts val="0"/>
              </a:spcAft>
              <a:buSzPts val="2800"/>
              <a:buFont typeface="Fira Sans Medium"/>
              <a:buChar char="○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5pPr>
            <a:lvl6pPr indent="-406400" lvl="5" marL="2743200" rtl="0" algn="ctr">
              <a:spcBef>
                <a:spcPts val="800"/>
              </a:spcBef>
              <a:spcAft>
                <a:spcPts val="0"/>
              </a:spcAft>
              <a:buSzPts val="2800"/>
              <a:buFont typeface="Fira Sans Medium"/>
              <a:buChar char="■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6pPr>
            <a:lvl7pPr indent="-406400" lvl="6" marL="3200400" rtl="0" algn="ctr">
              <a:spcBef>
                <a:spcPts val="800"/>
              </a:spcBef>
              <a:spcAft>
                <a:spcPts val="0"/>
              </a:spcAft>
              <a:buSzPts val="2800"/>
              <a:buFont typeface="Fira Sans Medium"/>
              <a:buChar char="●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7pPr>
            <a:lvl8pPr indent="-406400" lvl="7" marL="3657600" rtl="0" algn="ctr">
              <a:spcBef>
                <a:spcPts val="800"/>
              </a:spcBef>
              <a:spcAft>
                <a:spcPts val="0"/>
              </a:spcAft>
              <a:buSzPts val="2800"/>
              <a:buFont typeface="Fira Sans Medium"/>
              <a:buChar char="○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8pPr>
            <a:lvl9pPr indent="-406400" lvl="8" marL="4114800" rtl="0" algn="ctr">
              <a:spcBef>
                <a:spcPts val="800"/>
              </a:spcBef>
              <a:spcAft>
                <a:spcPts val="800"/>
              </a:spcAft>
              <a:buSzPts val="2800"/>
              <a:buFont typeface="Fira Sans Medium"/>
              <a:buChar char="■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9pPr>
          </a:lstStyle>
          <a:p/>
        </p:txBody>
      </p:sp>
      <p:sp>
        <p:nvSpPr>
          <p:cNvPr id="22" name="Google Shape;22;p4"/>
          <p:cNvSpPr txBox="1"/>
          <p:nvPr/>
        </p:nvSpPr>
        <p:spPr>
          <a:xfrm>
            <a:off x="3593400" y="28624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“</a:t>
            </a:r>
            <a:endParaRPr sz="960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721700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2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4"/>
          <p:cNvSpPr/>
          <p:nvPr/>
        </p:nvSpPr>
        <p:spPr>
          <a:xfrm>
            <a:off x="7366595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7765453" y="0"/>
            <a:ext cx="1378552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4"/>
          <p:cNvSpPr/>
          <p:nvPr/>
        </p:nvSpPr>
        <p:spPr>
          <a:xfrm rot="10800000">
            <a:off x="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2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4"/>
          <p:cNvSpPr/>
          <p:nvPr/>
        </p:nvSpPr>
        <p:spPr>
          <a:xfrm rot="10800000">
            <a:off x="7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4"/>
          <p:cNvSpPr/>
          <p:nvPr/>
        </p:nvSpPr>
        <p:spPr>
          <a:xfrm rot="10800000">
            <a:off x="9" y="3749421"/>
            <a:ext cx="1378553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721700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2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5"/>
          <p:cNvSpPr/>
          <p:nvPr/>
        </p:nvSpPr>
        <p:spPr>
          <a:xfrm>
            <a:off x="7366595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5"/>
          <p:cNvSpPr/>
          <p:nvPr/>
        </p:nvSpPr>
        <p:spPr>
          <a:xfrm>
            <a:off x="7765453" y="0"/>
            <a:ext cx="1378552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5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779100" y="1492425"/>
            <a:ext cx="6962100" cy="289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/>
          <p:nvPr/>
        </p:nvSpPr>
        <p:spPr>
          <a:xfrm>
            <a:off x="721700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2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6"/>
          <p:cNvSpPr/>
          <p:nvPr/>
        </p:nvSpPr>
        <p:spPr>
          <a:xfrm>
            <a:off x="7366595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6"/>
          <p:cNvSpPr/>
          <p:nvPr/>
        </p:nvSpPr>
        <p:spPr>
          <a:xfrm>
            <a:off x="7765453" y="0"/>
            <a:ext cx="1378552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6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779100" y="1492425"/>
            <a:ext cx="3252900" cy="29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488203" y="1492425"/>
            <a:ext cx="3252900" cy="29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721700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2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7"/>
          <p:cNvSpPr/>
          <p:nvPr/>
        </p:nvSpPr>
        <p:spPr>
          <a:xfrm>
            <a:off x="7366595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7"/>
          <p:cNvSpPr/>
          <p:nvPr/>
        </p:nvSpPr>
        <p:spPr>
          <a:xfrm>
            <a:off x="7765453" y="0"/>
            <a:ext cx="1378552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7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" type="body"/>
          </p:nvPr>
        </p:nvSpPr>
        <p:spPr>
          <a:xfrm>
            <a:off x="779100" y="1492425"/>
            <a:ext cx="2168700" cy="296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1" name="Google Shape;51;p7"/>
          <p:cNvSpPr txBox="1"/>
          <p:nvPr>
            <p:ph idx="2" type="body"/>
          </p:nvPr>
        </p:nvSpPr>
        <p:spPr>
          <a:xfrm>
            <a:off x="3175738" y="1492425"/>
            <a:ext cx="2168700" cy="296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2" name="Google Shape;52;p7"/>
          <p:cNvSpPr txBox="1"/>
          <p:nvPr>
            <p:ph idx="3" type="body"/>
          </p:nvPr>
        </p:nvSpPr>
        <p:spPr>
          <a:xfrm>
            <a:off x="5572375" y="1492425"/>
            <a:ext cx="2168700" cy="296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/>
          <p:nvPr/>
        </p:nvSpPr>
        <p:spPr>
          <a:xfrm>
            <a:off x="721700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2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8"/>
          <p:cNvSpPr/>
          <p:nvPr/>
        </p:nvSpPr>
        <p:spPr>
          <a:xfrm>
            <a:off x="7366595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8"/>
          <p:cNvSpPr/>
          <p:nvPr/>
        </p:nvSpPr>
        <p:spPr>
          <a:xfrm>
            <a:off x="7765453" y="0"/>
            <a:ext cx="1378552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8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/>
          <p:nvPr/>
        </p:nvSpPr>
        <p:spPr>
          <a:xfrm>
            <a:off x="721700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9"/>
          <p:cNvSpPr/>
          <p:nvPr/>
        </p:nvSpPr>
        <p:spPr>
          <a:xfrm>
            <a:off x="7366595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9"/>
          <p:cNvSpPr/>
          <p:nvPr/>
        </p:nvSpPr>
        <p:spPr>
          <a:xfrm>
            <a:off x="7765453" y="0"/>
            <a:ext cx="1378552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9"/>
          <p:cNvSpPr txBox="1"/>
          <p:nvPr>
            <p:ph idx="1" type="body"/>
          </p:nvPr>
        </p:nvSpPr>
        <p:spPr>
          <a:xfrm>
            <a:off x="779100" y="4406300"/>
            <a:ext cx="64776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/>
          <p:nvPr/>
        </p:nvSpPr>
        <p:spPr>
          <a:xfrm>
            <a:off x="721700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2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0"/>
          <p:cNvSpPr/>
          <p:nvPr/>
        </p:nvSpPr>
        <p:spPr>
          <a:xfrm>
            <a:off x="7366595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0"/>
          <p:cNvSpPr/>
          <p:nvPr/>
        </p:nvSpPr>
        <p:spPr>
          <a:xfrm>
            <a:off x="7765453" y="0"/>
            <a:ext cx="1378552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0"/>
          <p:cNvSpPr/>
          <p:nvPr/>
        </p:nvSpPr>
        <p:spPr>
          <a:xfrm rot="10800000">
            <a:off x="9" y="3749421"/>
            <a:ext cx="1378553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solidFill>
            <a:srgbClr val="FFFFFF">
              <a:alpha val="206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79100" y="1492425"/>
            <a:ext cx="6962100" cy="28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Fira Sans Light"/>
              <a:buChar char="●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81000" lvl="1" marL="914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Fira Sans Light"/>
              <a:buChar char="○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381000" lvl="2" marL="1371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Fira Sans Light"/>
              <a:buChar char="■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381000" lvl="3" marL="18288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●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381000" lvl="4" marL="2286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○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81000" lvl="5" marL="2743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■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-381000" lvl="6" marL="3200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●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-381000" lvl="7" marL="3657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○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-381000" lvl="8" marL="41148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Fira Sans Light"/>
              <a:buChar char="■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lvl="1" rtl="0" algn="r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lvl="2" rtl="0" algn="r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lvl="3" rtl="0" algn="r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lvl="4" rtl="0" algn="r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lvl="5" rtl="0" algn="r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lvl="6" rtl="0" algn="r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lvl="7" rtl="0" algn="r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lvl="8" rtl="0" algn="r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Digital-Image-Processing-IIITH/dip-project-lena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/>
          <p:nvPr>
            <p:ph type="ctrTitle"/>
          </p:nvPr>
        </p:nvSpPr>
        <p:spPr>
          <a:xfrm>
            <a:off x="494400" y="573150"/>
            <a:ext cx="7161900" cy="11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SCRABBLE ASSISTANT</a:t>
            </a:r>
            <a:endParaRPr sz="5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(Team : lena)</a:t>
            </a:r>
            <a:endParaRPr sz="3500"/>
          </a:p>
        </p:txBody>
      </p:sp>
      <p:sp>
        <p:nvSpPr>
          <p:cNvPr id="85" name="Google Shape;85;p12"/>
          <p:cNvSpPr txBox="1"/>
          <p:nvPr/>
        </p:nvSpPr>
        <p:spPr>
          <a:xfrm>
            <a:off x="494400" y="2926675"/>
            <a:ext cx="39924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Team Members:</a:t>
            </a:r>
            <a:endParaRPr b="1" sz="1700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6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Shaurya Rajat Dewan (2019101017, CSE)</a:t>
            </a:r>
            <a:endParaRPr sz="1700">
              <a:solidFill>
                <a:schemeClr val="accent6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6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Chirag Shameek Sahu (2019102006, ECE)</a:t>
            </a:r>
            <a:endParaRPr sz="1700">
              <a:solidFill>
                <a:schemeClr val="accent6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6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Harshwardhan Prasad (2019102021, ECE)</a:t>
            </a:r>
            <a:endParaRPr sz="1700">
              <a:solidFill>
                <a:schemeClr val="accent6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6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Shivanshu Jain (2019101001, CSE)</a:t>
            </a:r>
            <a:endParaRPr sz="1700">
              <a:solidFill>
                <a:schemeClr val="accent6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86" name="Google Shape;86;p12"/>
          <p:cNvSpPr txBox="1"/>
          <p:nvPr/>
        </p:nvSpPr>
        <p:spPr>
          <a:xfrm>
            <a:off x="5094150" y="2907700"/>
            <a:ext cx="34353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Mentor TA:</a:t>
            </a:r>
            <a:r>
              <a:rPr lang="en" sz="1700">
                <a:solidFill>
                  <a:schemeClr val="lt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Fiza Husain</a:t>
            </a:r>
            <a:endParaRPr sz="1700">
              <a:solidFill>
                <a:schemeClr val="lt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Repository URL:</a:t>
            </a:r>
            <a:r>
              <a:rPr lang="en" sz="1700">
                <a:solidFill>
                  <a:schemeClr val="lt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" sz="1700" u="sng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https://github.com/Digital-Image-Processing-IIITH/dip-project-lena</a:t>
            </a:r>
            <a:endParaRPr sz="17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5" name="Google Shape;1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4377" y="884206"/>
            <a:ext cx="3347000" cy="337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1"/>
          <p:cNvSpPr txBox="1"/>
          <p:nvPr/>
        </p:nvSpPr>
        <p:spPr>
          <a:xfrm>
            <a:off x="539025" y="1085625"/>
            <a:ext cx="3891000" cy="17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Fira Sans Light"/>
              <a:buChar char="●"/>
            </a:pPr>
            <a:r>
              <a:rPr lang="en"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Grid fitting to divide corrected image into 15x15 grid</a:t>
            </a:r>
            <a:endParaRPr sz="240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 Detection and Recognition</a:t>
            </a:r>
            <a:endParaRPr/>
          </a:p>
        </p:txBody>
      </p:sp>
      <p:sp>
        <p:nvSpPr>
          <p:cNvPr id="162" name="Google Shape;162;p22"/>
          <p:cNvSpPr txBox="1"/>
          <p:nvPr>
            <p:ph idx="1" type="body"/>
          </p:nvPr>
        </p:nvSpPr>
        <p:spPr>
          <a:xfrm>
            <a:off x="779100" y="1492425"/>
            <a:ext cx="6962100" cy="289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Individual cells are identified and morphological operations are performed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Characters are detected by connected component algorithm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Pytesseract OCR is used to recognize the characters</a:t>
            </a:r>
            <a:endParaRPr/>
          </a:p>
        </p:txBody>
      </p:sp>
      <p:sp>
        <p:nvSpPr>
          <p:cNvPr id="163" name="Google Shape;163;p2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Board Representation</a:t>
            </a:r>
            <a:endParaRPr/>
          </a:p>
        </p:txBody>
      </p:sp>
      <p:sp>
        <p:nvSpPr>
          <p:cNvPr id="169" name="Google Shape;169;p23"/>
          <p:cNvSpPr txBox="1"/>
          <p:nvPr>
            <p:ph idx="1" type="body"/>
          </p:nvPr>
        </p:nvSpPr>
        <p:spPr>
          <a:xfrm>
            <a:off x="779100" y="1492425"/>
            <a:ext cx="4182300" cy="289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 matrix output of the Scrabble board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Average accuracy: 85%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This output is stored in a text file</a:t>
            </a:r>
            <a:endParaRPr/>
          </a:p>
        </p:txBody>
      </p:sp>
      <p:sp>
        <p:nvSpPr>
          <p:cNvPr id="170" name="Google Shape;170;p2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1" name="Google Shape;17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3800" y="489700"/>
            <a:ext cx="3586500" cy="450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/>
          <p:nvPr>
            <p:ph type="ctrTitle"/>
          </p:nvPr>
        </p:nvSpPr>
        <p:spPr>
          <a:xfrm>
            <a:off x="531600" y="611888"/>
            <a:ext cx="5040600" cy="63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Bonus </a:t>
            </a:r>
            <a:r>
              <a:rPr lang="en"/>
              <a:t>Segments</a:t>
            </a:r>
            <a:endParaRPr/>
          </a:p>
        </p:txBody>
      </p:sp>
      <p:sp>
        <p:nvSpPr>
          <p:cNvPr id="177" name="Google Shape;177;p24"/>
          <p:cNvSpPr txBox="1"/>
          <p:nvPr>
            <p:ph idx="1" type="subTitle"/>
          </p:nvPr>
        </p:nvSpPr>
        <p:spPr>
          <a:xfrm>
            <a:off x="531600" y="1243988"/>
            <a:ext cx="5040600" cy="44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Let’s take to another level!</a:t>
            </a:r>
            <a:endParaRPr/>
          </a:p>
        </p:txBody>
      </p:sp>
      <p:pic>
        <p:nvPicPr>
          <p:cNvPr id="178" name="Google Shape;17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" y="2713925"/>
            <a:ext cx="4457915" cy="242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4970" y="10225"/>
            <a:ext cx="2439025" cy="329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/>
          <p:nvPr>
            <p:ph type="title"/>
          </p:nvPr>
        </p:nvSpPr>
        <p:spPr>
          <a:xfrm>
            <a:off x="456450" y="678575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Oracle</a:t>
            </a:r>
            <a:endParaRPr/>
          </a:p>
        </p:txBody>
      </p:sp>
      <p:sp>
        <p:nvSpPr>
          <p:cNvPr id="185" name="Google Shape;185;p25"/>
          <p:cNvSpPr txBox="1"/>
          <p:nvPr>
            <p:ph idx="1" type="body"/>
          </p:nvPr>
        </p:nvSpPr>
        <p:spPr>
          <a:xfrm>
            <a:off x="456450" y="1396900"/>
            <a:ext cx="3992400" cy="289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Detect letters from tiles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Determine valid words that can be formed by different combinations and calculate the score to return the best word</a:t>
            </a:r>
            <a:endParaRPr sz="2300"/>
          </a:p>
        </p:txBody>
      </p:sp>
      <p:sp>
        <p:nvSpPr>
          <p:cNvPr id="186" name="Google Shape;186;p2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7" name="Google Shape;18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1500" y="1319565"/>
            <a:ext cx="4372499" cy="2427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/>
          <p:nvPr>
            <p:ph type="title"/>
          </p:nvPr>
        </p:nvSpPr>
        <p:spPr>
          <a:xfrm>
            <a:off x="779100" y="437425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Graphical User Interface (GUI)</a:t>
            </a:r>
            <a:endParaRPr/>
          </a:p>
        </p:txBody>
      </p:sp>
      <p:sp>
        <p:nvSpPr>
          <p:cNvPr id="193" name="Google Shape;193;p26"/>
          <p:cNvSpPr txBox="1"/>
          <p:nvPr>
            <p:ph idx="1" type="body"/>
          </p:nvPr>
        </p:nvSpPr>
        <p:spPr>
          <a:xfrm>
            <a:off x="779100" y="979975"/>
            <a:ext cx="7446600" cy="289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Simple interface where users can upload the board image and tiles image to get the board in matrix form and the best word</a:t>
            </a:r>
            <a:endParaRPr sz="2200"/>
          </a:p>
        </p:txBody>
      </p:sp>
      <p:sp>
        <p:nvSpPr>
          <p:cNvPr id="194" name="Google Shape;194;p2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5" name="Google Shape;1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27436"/>
            <a:ext cx="4441077" cy="2413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2925" y="2725024"/>
            <a:ext cx="4441077" cy="2418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" name="Google Shape;202;p27"/>
          <p:cNvSpPr txBox="1"/>
          <p:nvPr/>
        </p:nvSpPr>
        <p:spPr>
          <a:xfrm>
            <a:off x="1165350" y="611150"/>
            <a:ext cx="7212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Division</a:t>
            </a:r>
            <a:r>
              <a:rPr b="1" lang="en" sz="44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Of Work</a:t>
            </a:r>
            <a:endParaRPr b="1" sz="44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3" name="Google Shape;203;p27"/>
          <p:cNvSpPr txBox="1"/>
          <p:nvPr/>
        </p:nvSpPr>
        <p:spPr>
          <a:xfrm>
            <a:off x="2427575" y="1652975"/>
            <a:ext cx="2087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CHIRAG</a:t>
            </a:r>
            <a:endParaRPr sz="15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Fira Sans Light"/>
              <a:buChar char="●"/>
            </a:pPr>
            <a:r>
              <a:rPr lang="en" sz="1500">
                <a:solidFill>
                  <a:schemeClr val="lt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Character Detection</a:t>
            </a:r>
            <a:endParaRPr sz="15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Fira Sans Light"/>
              <a:buChar char="●"/>
            </a:pPr>
            <a:r>
              <a:rPr lang="en" sz="15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Documentation</a:t>
            </a:r>
            <a:endParaRPr sz="15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Fira Sans Light"/>
              <a:buChar char="●"/>
            </a:pPr>
            <a:r>
              <a:rPr lang="en" sz="15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Powerpoint</a:t>
            </a:r>
            <a:endParaRPr sz="15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04" name="Google Shape;204;p27"/>
          <p:cNvSpPr txBox="1"/>
          <p:nvPr/>
        </p:nvSpPr>
        <p:spPr>
          <a:xfrm>
            <a:off x="4442650" y="1652975"/>
            <a:ext cx="24927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HARSHWARDHAN</a:t>
            </a:r>
            <a:endParaRPr sz="2000">
              <a:solidFill>
                <a:schemeClr val="accent6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Fira Sans Light"/>
              <a:buChar char="●"/>
            </a:pPr>
            <a:r>
              <a:rPr lang="en" sz="15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Input data</a:t>
            </a:r>
            <a:endParaRPr sz="15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Fira Sans Light"/>
              <a:buChar char="●"/>
            </a:pPr>
            <a:r>
              <a:rPr lang="en" sz="15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Grid Detection and Skew Correction</a:t>
            </a:r>
            <a:endParaRPr sz="15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Fira Sans Light"/>
              <a:buChar char="●"/>
            </a:pPr>
            <a:r>
              <a:rPr lang="en" sz="15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Character Recognition</a:t>
            </a:r>
            <a:endParaRPr sz="15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05" name="Google Shape;205;p27"/>
          <p:cNvSpPr txBox="1"/>
          <p:nvPr/>
        </p:nvSpPr>
        <p:spPr>
          <a:xfrm>
            <a:off x="6808550" y="1652975"/>
            <a:ext cx="22206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SHIVANSHU</a:t>
            </a:r>
            <a:endParaRPr sz="2000">
              <a:solidFill>
                <a:schemeClr val="accent6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Fira Sans Light"/>
              <a:buChar char="●"/>
            </a:pPr>
            <a:r>
              <a:rPr lang="en" sz="15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Preprocessing</a:t>
            </a:r>
            <a:endParaRPr sz="15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Fira Sans Light"/>
              <a:buChar char="●"/>
            </a:pPr>
            <a:r>
              <a:rPr lang="en" sz="15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Python Base Word    Suggestion Engine</a:t>
            </a:r>
            <a:endParaRPr sz="15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- Oracle</a:t>
            </a:r>
            <a:endParaRPr sz="15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Fira Sans Light"/>
              <a:buChar char="●"/>
            </a:pPr>
            <a:r>
              <a:rPr lang="en" sz="15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Word Directory Creation</a:t>
            </a:r>
            <a:endParaRPr sz="15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06" name="Google Shape;206;p27"/>
          <p:cNvSpPr txBox="1"/>
          <p:nvPr/>
        </p:nvSpPr>
        <p:spPr>
          <a:xfrm>
            <a:off x="292300" y="1652975"/>
            <a:ext cx="2087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SHAURYA</a:t>
            </a:r>
            <a:endParaRPr sz="2000">
              <a:solidFill>
                <a:schemeClr val="accent6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Fira Sans Light"/>
              <a:buChar char="●"/>
            </a:pPr>
            <a:r>
              <a:rPr lang="en" sz="1500">
                <a:solidFill>
                  <a:schemeClr val="lt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Input data</a:t>
            </a:r>
            <a:endParaRPr sz="1500">
              <a:solidFill>
                <a:schemeClr val="lt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Fira Sans Light"/>
              <a:buChar char="●"/>
            </a:pPr>
            <a:r>
              <a:rPr lang="en" sz="1500">
                <a:solidFill>
                  <a:schemeClr val="lt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Grid Fitting</a:t>
            </a:r>
            <a:endParaRPr sz="1500">
              <a:solidFill>
                <a:schemeClr val="lt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Fira Sans Light"/>
              <a:buChar char="●"/>
            </a:pPr>
            <a:r>
              <a:rPr lang="en" sz="1500">
                <a:solidFill>
                  <a:schemeClr val="lt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Graphical User Interface (GUI) </a:t>
            </a:r>
            <a:endParaRPr sz="1500">
              <a:solidFill>
                <a:schemeClr val="lt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207" name="Google Shape;20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0263" y="3068975"/>
            <a:ext cx="2682325" cy="203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lin ang="5400700" scaled="0"/>
        </a:gra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 txBox="1"/>
          <p:nvPr>
            <p:ph idx="4294967295" type="ctrTitle"/>
          </p:nvPr>
        </p:nvSpPr>
        <p:spPr>
          <a:xfrm>
            <a:off x="1398300" y="2990400"/>
            <a:ext cx="63474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</a:rPr>
              <a:t>THANK YOU</a:t>
            </a:r>
            <a:endParaRPr sz="6000">
              <a:solidFill>
                <a:schemeClr val="lt1"/>
              </a:solidFill>
            </a:endParaRPr>
          </a:p>
        </p:txBody>
      </p:sp>
      <p:sp>
        <p:nvSpPr>
          <p:cNvPr id="213" name="Google Shape;213;p28"/>
          <p:cNvSpPr/>
          <p:nvPr/>
        </p:nvSpPr>
        <p:spPr>
          <a:xfrm>
            <a:off x="4837146" y="2184280"/>
            <a:ext cx="294437" cy="281139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  <a:effectLst>
            <a:outerShdw blurRad="128588" rotWithShape="0" algn="bl" dir="5400000" dist="19050">
              <a:schemeClr val="dk1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4" name="Google Shape;214;p28"/>
          <p:cNvGrpSpPr/>
          <p:nvPr/>
        </p:nvGrpSpPr>
        <p:grpSpPr>
          <a:xfrm>
            <a:off x="4472037" y="605739"/>
            <a:ext cx="1261378" cy="1261701"/>
            <a:chOff x="6654650" y="3665275"/>
            <a:chExt cx="409100" cy="409125"/>
          </a:xfrm>
        </p:grpSpPr>
        <p:sp>
          <p:nvSpPr>
            <p:cNvPr id="215" name="Google Shape;215;p28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128588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8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128588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" name="Google Shape;217;p28"/>
          <p:cNvGrpSpPr/>
          <p:nvPr/>
        </p:nvGrpSpPr>
        <p:grpSpPr>
          <a:xfrm rot="1056940">
            <a:off x="3255870" y="1597598"/>
            <a:ext cx="833338" cy="833456"/>
            <a:chOff x="570875" y="4322250"/>
            <a:chExt cx="443300" cy="443325"/>
          </a:xfrm>
        </p:grpSpPr>
        <p:sp>
          <p:nvSpPr>
            <p:cNvPr id="218" name="Google Shape;218;p28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128588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8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128588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8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128588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8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128588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" name="Google Shape;222;p28"/>
          <p:cNvSpPr/>
          <p:nvPr/>
        </p:nvSpPr>
        <p:spPr>
          <a:xfrm rot="2466725">
            <a:off x="3349622" y="850119"/>
            <a:ext cx="409039" cy="390565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  <a:effectLst>
            <a:outerShdw blurRad="128588" rotWithShape="0" algn="bl" dir="5400000" dist="19050">
              <a:schemeClr val="dk1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8"/>
          <p:cNvSpPr/>
          <p:nvPr/>
        </p:nvSpPr>
        <p:spPr>
          <a:xfrm rot="-1609523">
            <a:off x="3947860" y="1095872"/>
            <a:ext cx="294391" cy="281095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  <a:effectLst>
            <a:outerShdw blurRad="128588" rotWithShape="0" algn="bl" dir="5400000" dist="19050">
              <a:schemeClr val="dk1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8"/>
          <p:cNvSpPr/>
          <p:nvPr/>
        </p:nvSpPr>
        <p:spPr>
          <a:xfrm rot="2926012">
            <a:off x="5732794" y="1318561"/>
            <a:ext cx="220454" cy="210497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  <a:effectLst>
            <a:outerShdw blurRad="128588" rotWithShape="0" algn="bl" dir="5400000" dist="19050">
              <a:schemeClr val="dk1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8"/>
          <p:cNvSpPr/>
          <p:nvPr/>
        </p:nvSpPr>
        <p:spPr>
          <a:xfrm rot="-1609141">
            <a:off x="4567259" y="381492"/>
            <a:ext cx="198625" cy="189654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  <a:effectLst>
            <a:outerShdw blurRad="128588" rotWithShape="0" algn="bl" dir="5400000" dist="19050">
              <a:schemeClr val="dk1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>
            <p:ph type="ctrTitle"/>
          </p:nvPr>
        </p:nvSpPr>
        <p:spPr>
          <a:xfrm>
            <a:off x="779100" y="1984688"/>
            <a:ext cx="5040600" cy="63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Scrabble?</a:t>
            </a:r>
            <a:endParaRPr/>
          </a:p>
        </p:txBody>
      </p:sp>
      <p:sp>
        <p:nvSpPr>
          <p:cNvPr id="92" name="Google Shape;92;p13"/>
          <p:cNvSpPr txBox="1"/>
          <p:nvPr>
            <p:ph idx="1" type="subTitle"/>
          </p:nvPr>
        </p:nvSpPr>
        <p:spPr>
          <a:xfrm>
            <a:off x="779100" y="2713913"/>
            <a:ext cx="5040600" cy="44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An Introduction</a:t>
            </a:r>
            <a:endParaRPr/>
          </a:p>
        </p:txBody>
      </p:sp>
      <p:pic>
        <p:nvPicPr>
          <p:cNvPr id="93" name="Google Shape;9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1303" y="2790725"/>
            <a:ext cx="4182700" cy="235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/>
          <p:nvPr>
            <p:ph idx="1" type="body"/>
          </p:nvPr>
        </p:nvSpPr>
        <p:spPr>
          <a:xfrm>
            <a:off x="0" y="638675"/>
            <a:ext cx="4828500" cy="386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A two to four player board and tile game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P</a:t>
            </a:r>
            <a:r>
              <a:rPr lang="en" sz="2100"/>
              <a:t>layers take turns forming words using a set of seven letter tiles and placing them onto a grid.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Points are awarded based on the sum of values of individual letters, along with letter and word multipliers positioned regularly throughout the board.</a:t>
            </a:r>
            <a:endParaRPr sz="2100"/>
          </a:p>
        </p:txBody>
      </p:sp>
      <p:sp>
        <p:nvSpPr>
          <p:cNvPr id="99" name="Google Shape;99;p1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" name="Google Shape;10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4425" y="785275"/>
            <a:ext cx="4239576" cy="2384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type="ctrTitle"/>
          </p:nvPr>
        </p:nvSpPr>
        <p:spPr>
          <a:xfrm>
            <a:off x="779100" y="1984688"/>
            <a:ext cx="5040600" cy="63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106" name="Google Shape;106;p15"/>
          <p:cNvSpPr txBox="1"/>
          <p:nvPr>
            <p:ph idx="1" type="subTitle"/>
          </p:nvPr>
        </p:nvSpPr>
        <p:spPr>
          <a:xfrm>
            <a:off x="779100" y="2713913"/>
            <a:ext cx="5040600" cy="44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Digitizing the Scrabble board with the help of an image</a:t>
            </a:r>
            <a:endParaRPr/>
          </a:p>
        </p:txBody>
      </p:sp>
      <p:pic>
        <p:nvPicPr>
          <p:cNvPr id="107" name="Google Shape;10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0975" y="0"/>
            <a:ext cx="3493025" cy="28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>
            <p:ph type="title"/>
          </p:nvPr>
        </p:nvSpPr>
        <p:spPr>
          <a:xfrm>
            <a:off x="779100" y="418425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113" name="Google Shape;113;p1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" name="Google Shape;114;p16"/>
          <p:cNvSpPr txBox="1"/>
          <p:nvPr>
            <p:ph idx="1" type="body"/>
          </p:nvPr>
        </p:nvSpPr>
        <p:spPr>
          <a:xfrm>
            <a:off x="779100" y="1017925"/>
            <a:ext cx="6962100" cy="79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With image processing  techniques convert the image of the Scrabble board to a 15 X 15 text matrix</a:t>
            </a:r>
            <a:endParaRPr sz="2100"/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450" y="2015225"/>
            <a:ext cx="3194725" cy="269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775" y="1812026"/>
            <a:ext cx="2559325" cy="321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ctrTitle"/>
          </p:nvPr>
        </p:nvSpPr>
        <p:spPr>
          <a:xfrm>
            <a:off x="874975" y="1132813"/>
            <a:ext cx="5040600" cy="63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Do It?</a:t>
            </a:r>
            <a:endParaRPr/>
          </a:p>
        </p:txBody>
      </p:sp>
      <p:sp>
        <p:nvSpPr>
          <p:cNvPr id="122" name="Google Shape;122;p17"/>
          <p:cNvSpPr txBox="1"/>
          <p:nvPr>
            <p:ph idx="1" type="subTitle"/>
          </p:nvPr>
        </p:nvSpPr>
        <p:spPr>
          <a:xfrm>
            <a:off x="874975" y="1764913"/>
            <a:ext cx="5040600" cy="44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The Procedure</a:t>
            </a:r>
            <a:endParaRPr/>
          </a:p>
        </p:txBody>
      </p:sp>
      <p:pic>
        <p:nvPicPr>
          <p:cNvPr id="123" name="Google Shape;12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2431200"/>
            <a:ext cx="2474950" cy="271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5801" y="0"/>
            <a:ext cx="2778200" cy="461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Input</a:t>
            </a:r>
            <a:endParaRPr/>
          </a:p>
        </p:txBody>
      </p:sp>
      <p:sp>
        <p:nvSpPr>
          <p:cNvPr id="130" name="Google Shape;130;p18"/>
          <p:cNvSpPr txBox="1"/>
          <p:nvPr>
            <p:ph idx="1" type="body"/>
          </p:nvPr>
        </p:nvSpPr>
        <p:spPr>
          <a:xfrm>
            <a:off x="779100" y="1492425"/>
            <a:ext cx="4428900" cy="289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Collected author’s original dataset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The Scrabble Board image is given as input</a:t>
            </a:r>
            <a:endParaRPr/>
          </a:p>
        </p:txBody>
      </p:sp>
      <p:sp>
        <p:nvSpPr>
          <p:cNvPr id="131" name="Google Shape;131;p1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2" name="Google Shape;13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6460" y="1422474"/>
            <a:ext cx="3436890" cy="28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/>
          </a:p>
        </p:txBody>
      </p:sp>
      <p:sp>
        <p:nvSpPr>
          <p:cNvPr id="138" name="Google Shape;138;p19"/>
          <p:cNvSpPr txBox="1"/>
          <p:nvPr>
            <p:ph idx="1" type="body"/>
          </p:nvPr>
        </p:nvSpPr>
        <p:spPr>
          <a:xfrm>
            <a:off x="779100" y="1492425"/>
            <a:ext cx="3859500" cy="309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Convert image to grayscale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Apply adaptive histogram equalization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Tile size estimation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Image size normalization</a:t>
            </a:r>
            <a:endParaRPr/>
          </a:p>
        </p:txBody>
      </p:sp>
      <p:sp>
        <p:nvSpPr>
          <p:cNvPr id="139" name="Google Shape;139;p1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6451" y="836000"/>
            <a:ext cx="3992825" cy="34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type="title"/>
          </p:nvPr>
        </p:nvSpPr>
        <p:spPr>
          <a:xfrm>
            <a:off x="627250" y="6566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Grid Detection and Fitting</a:t>
            </a:r>
            <a:endParaRPr/>
          </a:p>
        </p:txBody>
      </p:sp>
      <p:sp>
        <p:nvSpPr>
          <p:cNvPr id="146" name="Google Shape;146;p2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20"/>
          <p:cNvSpPr txBox="1"/>
          <p:nvPr>
            <p:ph idx="1" type="body"/>
          </p:nvPr>
        </p:nvSpPr>
        <p:spPr>
          <a:xfrm>
            <a:off x="627250" y="1378550"/>
            <a:ext cx="4220100" cy="289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Grid detection by finding largest closed/dilated contour in edge map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Skew correction to crop out background and rotate image so that grid occupies entire image in correct orientation</a:t>
            </a:r>
            <a:endParaRPr sz="2100"/>
          </a:p>
        </p:txBody>
      </p:sp>
      <p:pic>
        <p:nvPicPr>
          <p:cNvPr id="148" name="Google Shape;1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2432" y="0"/>
            <a:ext cx="2936868" cy="254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8354" y="2543925"/>
            <a:ext cx="2630947" cy="259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lonso template">
  <a:themeElements>
    <a:clrScheme name="Custom 347">
      <a:dk1>
        <a:srgbClr val="410433"/>
      </a:dk1>
      <a:lt1>
        <a:srgbClr val="FFFFFF"/>
      </a:lt1>
      <a:dk2>
        <a:srgbClr val="9C9194"/>
      </a:dk2>
      <a:lt2>
        <a:srgbClr val="EBE7E4"/>
      </a:lt2>
      <a:accent1>
        <a:srgbClr val="77063F"/>
      </a:accent1>
      <a:accent2>
        <a:srgbClr val="AC0C5C"/>
      </a:accent2>
      <a:accent3>
        <a:srgbClr val="C7284F"/>
      </a:accent3>
      <a:accent4>
        <a:srgbClr val="FF7154"/>
      </a:accent4>
      <a:accent5>
        <a:srgbClr val="FF963C"/>
      </a:accent5>
      <a:accent6>
        <a:srgbClr val="FAC12B"/>
      </a:accent6>
      <a:hlink>
        <a:srgbClr val="77063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